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59" r:id="rId4"/>
    <p:sldId id="287" r:id="rId5"/>
    <p:sldId id="274" r:id="rId6"/>
    <p:sldId id="279" r:id="rId7"/>
    <p:sldId id="262" r:id="rId8"/>
    <p:sldId id="261" r:id="rId9"/>
    <p:sldId id="263" r:id="rId10"/>
    <p:sldId id="271" r:id="rId11"/>
    <p:sldId id="284" r:id="rId12"/>
    <p:sldId id="285" r:id="rId13"/>
    <p:sldId id="288" r:id="rId14"/>
    <p:sldId id="264" r:id="rId15"/>
    <p:sldId id="275" r:id="rId16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9" autoAdjust="0"/>
    <p:restoredTop sz="94660"/>
  </p:normalViewPr>
  <p:slideViewPr>
    <p:cSldViewPr>
      <p:cViewPr varScale="1">
        <p:scale>
          <a:sx n="34" d="100"/>
          <a:sy n="34" d="100"/>
        </p:scale>
        <p:origin x="142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E8649-442C-4911-9248-1F1C6DD1A1C1}" type="datetimeFigureOut">
              <a:rPr lang="en-IN" smtClean="0"/>
              <a:pPr/>
              <a:t>15-11-2024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1F0DA-3DC8-4777-82B9-1629DE78A9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75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1F0DA-3DC8-4777-82B9-1629DE78A9F2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97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1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1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1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47499" y="2819996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6662" y="0"/>
                </a:moveTo>
                <a:lnTo>
                  <a:pt x="11912" y="0"/>
                </a:lnTo>
                <a:lnTo>
                  <a:pt x="11912" y="1905"/>
                </a:lnTo>
                <a:lnTo>
                  <a:pt x="9525" y="1905"/>
                </a:lnTo>
                <a:lnTo>
                  <a:pt x="11912" y="3810"/>
                </a:lnTo>
                <a:lnTo>
                  <a:pt x="14287" y="3810"/>
                </a:lnTo>
                <a:lnTo>
                  <a:pt x="11912" y="5715"/>
                </a:lnTo>
                <a:lnTo>
                  <a:pt x="0" y="5715"/>
                </a:lnTo>
                <a:lnTo>
                  <a:pt x="0" y="9525"/>
                </a:lnTo>
                <a:lnTo>
                  <a:pt x="4649" y="8096"/>
                </a:lnTo>
                <a:lnTo>
                  <a:pt x="10415" y="8096"/>
                </a:lnTo>
                <a:lnTo>
                  <a:pt x="15735" y="7381"/>
                </a:lnTo>
                <a:lnTo>
                  <a:pt x="19050" y="3810"/>
                </a:lnTo>
                <a:lnTo>
                  <a:pt x="19050" y="1905"/>
                </a:lnTo>
                <a:lnTo>
                  <a:pt x="16662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672497" y="7175004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6332" y="25717"/>
                </a:lnTo>
                <a:lnTo>
                  <a:pt x="19050" y="28575"/>
                </a:lnTo>
                <a:lnTo>
                  <a:pt x="11865" y="15666"/>
                </a:lnTo>
                <a:lnTo>
                  <a:pt x="6467" y="6781"/>
                </a:lnTo>
                <a:lnTo>
                  <a:pt x="2597" y="1650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979996" y="5644997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84" y="12314"/>
                </a:moveTo>
                <a:lnTo>
                  <a:pt x="5025" y="15768"/>
                </a:lnTo>
                <a:lnTo>
                  <a:pt x="9525" y="28575"/>
                </a:lnTo>
                <a:lnTo>
                  <a:pt x="9525" y="26377"/>
                </a:lnTo>
                <a:lnTo>
                  <a:pt x="7370" y="20129"/>
                </a:lnTo>
                <a:lnTo>
                  <a:pt x="3884" y="12314"/>
                </a:lnTo>
                <a:close/>
              </a:path>
              <a:path w="9525" h="28575">
                <a:moveTo>
                  <a:pt x="0" y="0"/>
                </a:moveTo>
                <a:lnTo>
                  <a:pt x="0" y="2197"/>
                </a:lnTo>
                <a:lnTo>
                  <a:pt x="2161" y="8452"/>
                </a:lnTo>
                <a:lnTo>
                  <a:pt x="3884" y="12314"/>
                </a:lnTo>
                <a:lnTo>
                  <a:pt x="2085" y="6872"/>
                </a:lnTo>
                <a:lnTo>
                  <a:pt x="484" y="1684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934940" y="6932501"/>
            <a:ext cx="352425" cy="3343275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5" y="0"/>
                </a:moveTo>
                <a:lnTo>
                  <a:pt x="0" y="0"/>
                </a:lnTo>
                <a:lnTo>
                  <a:pt x="0" y="3343275"/>
                </a:lnTo>
                <a:lnTo>
                  <a:pt x="352425" y="3343275"/>
                </a:lnTo>
                <a:lnTo>
                  <a:pt x="352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13234669" cy="352425"/>
          </a:xfrm>
          <a:custGeom>
            <a:avLst/>
            <a:gdLst/>
            <a:ahLst/>
            <a:cxnLst/>
            <a:rect l="l" t="t" r="r" b="b"/>
            <a:pathLst>
              <a:path w="13234669" h="352425">
                <a:moveTo>
                  <a:pt x="0" y="352424"/>
                </a:moveTo>
                <a:lnTo>
                  <a:pt x="13234273" y="352424"/>
                </a:lnTo>
                <a:lnTo>
                  <a:pt x="13234273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29156"/>
            <a:ext cx="9144000" cy="74294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6003" y="1835740"/>
            <a:ext cx="16728693" cy="74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1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24922" y="3922039"/>
            <a:ext cx="10650855" cy="2122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434343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D81630-2D67-AEBC-7D17-324962F4C609}"/>
              </a:ext>
            </a:extLst>
          </p:cNvPr>
          <p:cNvSpPr txBox="1"/>
          <p:nvPr/>
        </p:nvSpPr>
        <p:spPr>
          <a:xfrm>
            <a:off x="8921750" y="2667183"/>
            <a:ext cx="915262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919"/>
              </a:spcBef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Image Segmentation using U-Net: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50000"/>
              </a:lnSpc>
              <a:spcBef>
                <a:spcPts val="919"/>
              </a:spcBef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Deep Learning Approach to Organ and Tumor Segmentation---[BRAIN TUMOR]</a:t>
            </a:r>
            <a:endParaRPr lang="en-US" sz="33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EF3CAF4A-E141-EB05-D0C5-0CBA367A53A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950" y="196850"/>
            <a:ext cx="5518803" cy="1858663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57F04FA0-33B5-64F6-5FC0-383D6271437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70283" y="196850"/>
            <a:ext cx="4564259" cy="1931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2C4066-1196-2B79-B0F9-53F596BDB8FF}"/>
              </a:ext>
            </a:extLst>
          </p:cNvPr>
          <p:cNvSpPr txBox="1"/>
          <p:nvPr/>
        </p:nvSpPr>
        <p:spPr>
          <a:xfrm>
            <a:off x="8843274" y="6292851"/>
            <a:ext cx="9457426" cy="363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63">
              <a:spcBef>
                <a:spcPts val="1651"/>
              </a:spcBef>
            </a:pPr>
            <a:r>
              <a:rPr lang="en-US" sz="2800" b="1" spc="-8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US" sz="2800" b="1" spc="-75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8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MEMBERS: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63">
              <a:spcBef>
                <a:spcPts val="1501"/>
              </a:spcBef>
            </a:pPr>
            <a:r>
              <a:rPr lang="en-US" sz="2800" spc="-8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JAYARAJ V	                    [927622BAL017]</a:t>
            </a:r>
          </a:p>
          <a:p>
            <a:pPr marL="19063">
              <a:spcBef>
                <a:spcPts val="1501"/>
              </a:spcBef>
            </a:pPr>
            <a:r>
              <a:rPr lang="en-US" sz="2800" spc="-8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HARINI R                      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spc="-8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927622BAL012]</a:t>
            </a:r>
          </a:p>
          <a:p>
            <a:pPr marL="19063">
              <a:spcBef>
                <a:spcPts val="1501"/>
              </a:spcBef>
            </a:pPr>
            <a:r>
              <a:rPr lang="en-US" sz="2800" spc="-8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RAGHAVARDHINI T    [927622BAL037]</a:t>
            </a:r>
          </a:p>
          <a:p>
            <a:pPr marL="19063">
              <a:spcBef>
                <a:spcPts val="1501"/>
              </a:spcBef>
            </a:pPr>
            <a:r>
              <a:rPr lang="en-US" sz="2800" spc="-8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SWATHI M                     [927622BAL047]</a:t>
            </a:r>
          </a:p>
          <a:p>
            <a:pPr marL="19063">
              <a:spcBef>
                <a:spcPts val="1501"/>
              </a:spcBef>
            </a:pPr>
            <a:r>
              <a:rPr lang="en-US" sz="2800" spc="-8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VIJAY  P J 		         [927622BAL054]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D18AA-D339-B847-749F-D7D67B51E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3473450"/>
            <a:ext cx="65532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49750" y="1720850"/>
            <a:ext cx="8492466" cy="739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and Validation</a:t>
            </a:r>
            <a:endParaRPr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877E9-639E-3269-37D5-898B323009AD}"/>
              </a:ext>
            </a:extLst>
          </p:cNvPr>
          <p:cNvSpPr txBox="1"/>
          <p:nvPr/>
        </p:nvSpPr>
        <p:spPr>
          <a:xfrm>
            <a:off x="1987550" y="4006850"/>
            <a:ext cx="15087600" cy="333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training and validation accuracy and loss over epochs helps visualize the model's learning progress and detect potential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Additionally, visualize the ROC curve to analyze the model's performance at various classification thresholds.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C83335D-C7C8-029B-54FD-B17739F76FF5}"/>
              </a:ext>
            </a:extLst>
          </p:cNvPr>
          <p:cNvSpPr/>
          <p:nvPr/>
        </p:nvSpPr>
        <p:spPr>
          <a:xfrm>
            <a:off x="15001" y="0"/>
            <a:ext cx="18259425" cy="352425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DD4F77-0738-6651-B9F0-E949C6DC19E5}"/>
              </a:ext>
            </a:extLst>
          </p:cNvPr>
          <p:cNvSpPr/>
          <p:nvPr/>
        </p:nvSpPr>
        <p:spPr>
          <a:xfrm>
            <a:off x="41275" y="9947275"/>
            <a:ext cx="18259425" cy="352425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053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9999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190" y="1651"/>
                </a:lnTo>
                <a:lnTo>
                  <a:pt x="4762" y="6786"/>
                </a:lnTo>
                <a:lnTo>
                  <a:pt x="10715" y="15671"/>
                </a:lnTo>
                <a:lnTo>
                  <a:pt x="19050" y="28575"/>
                </a:lnTo>
                <a:lnTo>
                  <a:pt x="19050" y="25717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52425" cy="2593340"/>
          </a:xfrm>
          <a:custGeom>
            <a:avLst/>
            <a:gdLst/>
            <a:ahLst/>
            <a:cxnLst/>
            <a:rect l="l" t="t" r="r" b="b"/>
            <a:pathLst>
              <a:path w="352425" h="2593340">
                <a:moveTo>
                  <a:pt x="0" y="2592818"/>
                </a:moveTo>
                <a:lnTo>
                  <a:pt x="352424" y="2592818"/>
                </a:lnTo>
                <a:lnTo>
                  <a:pt x="352424" y="0"/>
                </a:lnTo>
                <a:lnTo>
                  <a:pt x="0" y="0"/>
                </a:lnTo>
                <a:lnTo>
                  <a:pt x="0" y="2592818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20063" y="9934999"/>
            <a:ext cx="4067175" cy="352425"/>
          </a:xfrm>
          <a:custGeom>
            <a:avLst/>
            <a:gdLst/>
            <a:ahLst/>
            <a:cxnLst/>
            <a:rect l="l" t="t" r="r" b="b"/>
            <a:pathLst>
              <a:path w="4067175" h="352425">
                <a:moveTo>
                  <a:pt x="4067175" y="0"/>
                </a:moveTo>
                <a:lnTo>
                  <a:pt x="0" y="0"/>
                </a:lnTo>
                <a:lnTo>
                  <a:pt x="0" y="352425"/>
                </a:lnTo>
                <a:lnTo>
                  <a:pt x="4067175" y="352425"/>
                </a:lnTo>
                <a:lnTo>
                  <a:pt x="406717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768350" y="654050"/>
            <a:ext cx="1417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6" name="Picture 5" descr="fdl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568450"/>
            <a:ext cx="15544800" cy="81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9999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190" y="1651"/>
                </a:lnTo>
                <a:lnTo>
                  <a:pt x="4762" y="6786"/>
                </a:lnTo>
                <a:lnTo>
                  <a:pt x="10715" y="15671"/>
                </a:lnTo>
                <a:lnTo>
                  <a:pt x="19050" y="28575"/>
                </a:lnTo>
                <a:lnTo>
                  <a:pt x="19050" y="25717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52425" cy="2593340"/>
          </a:xfrm>
          <a:custGeom>
            <a:avLst/>
            <a:gdLst/>
            <a:ahLst/>
            <a:cxnLst/>
            <a:rect l="l" t="t" r="r" b="b"/>
            <a:pathLst>
              <a:path w="352425" h="2593340">
                <a:moveTo>
                  <a:pt x="0" y="2592818"/>
                </a:moveTo>
                <a:lnTo>
                  <a:pt x="352424" y="2592818"/>
                </a:lnTo>
                <a:lnTo>
                  <a:pt x="352424" y="0"/>
                </a:lnTo>
                <a:lnTo>
                  <a:pt x="0" y="0"/>
                </a:lnTo>
                <a:lnTo>
                  <a:pt x="0" y="2592818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20063" y="9934999"/>
            <a:ext cx="4067175" cy="352425"/>
          </a:xfrm>
          <a:custGeom>
            <a:avLst/>
            <a:gdLst/>
            <a:ahLst/>
            <a:cxnLst/>
            <a:rect l="l" t="t" r="r" b="b"/>
            <a:pathLst>
              <a:path w="4067175" h="352425">
                <a:moveTo>
                  <a:pt x="4067175" y="0"/>
                </a:moveTo>
                <a:lnTo>
                  <a:pt x="0" y="0"/>
                </a:lnTo>
                <a:lnTo>
                  <a:pt x="0" y="352425"/>
                </a:lnTo>
                <a:lnTo>
                  <a:pt x="4067175" y="352425"/>
                </a:lnTo>
                <a:lnTo>
                  <a:pt x="406717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fdl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654050"/>
            <a:ext cx="16297118" cy="85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4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3C1F8F2-39D2-0A69-6EF0-B15E347DA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475" y="897295"/>
            <a:ext cx="14255750" cy="815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 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U-Net architecture is adapted for brain tumor classification by replacing the final layer with a Global Average Pooling and Dense layer for multi-class classification. Input images are resized, normalized, and processed for prediction. The model outputs the tumor type (glioma, meningioma, pituitary, or no tumor) with a confidence score. This approach ensures accurate classification, scalability, and robust feature extraction for medical imaging tasks.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7369083-B568-714B-0FE9-C419F1001AAD}"/>
              </a:ext>
            </a:extLst>
          </p:cNvPr>
          <p:cNvSpPr/>
          <p:nvPr/>
        </p:nvSpPr>
        <p:spPr>
          <a:xfrm>
            <a:off x="0" y="28236"/>
            <a:ext cx="920750" cy="10271463"/>
          </a:xfrm>
          <a:custGeom>
            <a:avLst/>
            <a:gdLst/>
            <a:ahLst/>
            <a:cxnLst/>
            <a:rect l="l" t="t" r="r" b="b"/>
            <a:pathLst>
              <a:path w="352425" h="2593340">
                <a:moveTo>
                  <a:pt x="0" y="2592818"/>
                </a:moveTo>
                <a:lnTo>
                  <a:pt x="352424" y="2592818"/>
                </a:lnTo>
                <a:lnTo>
                  <a:pt x="352424" y="0"/>
                </a:lnTo>
                <a:lnTo>
                  <a:pt x="0" y="0"/>
                </a:lnTo>
                <a:lnTo>
                  <a:pt x="0" y="2592818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394972E-FF91-70A6-B3A8-538A34778E6F}"/>
              </a:ext>
            </a:extLst>
          </p:cNvPr>
          <p:cNvSpPr/>
          <p:nvPr/>
        </p:nvSpPr>
        <p:spPr>
          <a:xfrm rot="16200000">
            <a:off x="9207501" y="1206499"/>
            <a:ext cx="806450" cy="17379952"/>
          </a:xfrm>
          <a:custGeom>
            <a:avLst/>
            <a:gdLst/>
            <a:ahLst/>
            <a:cxnLst/>
            <a:rect l="l" t="t" r="r" b="b"/>
            <a:pathLst>
              <a:path w="352425" h="2593340">
                <a:moveTo>
                  <a:pt x="0" y="2592818"/>
                </a:moveTo>
                <a:lnTo>
                  <a:pt x="352424" y="2592818"/>
                </a:lnTo>
                <a:lnTo>
                  <a:pt x="352424" y="0"/>
                </a:lnTo>
                <a:lnTo>
                  <a:pt x="0" y="0"/>
                </a:lnTo>
                <a:lnTo>
                  <a:pt x="0" y="2592818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134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46" y="12"/>
                  </a:lnTo>
                  <a:lnTo>
                    <a:pt x="17957546" y="1419225"/>
                  </a:lnTo>
                  <a:lnTo>
                    <a:pt x="18288038" y="1419225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A0CABA29-15A9-A7CE-56A7-62C3C9C32A4D}"/>
              </a:ext>
            </a:extLst>
          </p:cNvPr>
          <p:cNvSpPr/>
          <p:nvPr/>
        </p:nvSpPr>
        <p:spPr>
          <a:xfrm>
            <a:off x="15001" y="0"/>
            <a:ext cx="18259425" cy="352425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3E0C247-C199-8F83-2288-7CB84C1A9660}"/>
              </a:ext>
            </a:extLst>
          </p:cNvPr>
          <p:cNvSpPr/>
          <p:nvPr/>
        </p:nvSpPr>
        <p:spPr>
          <a:xfrm>
            <a:off x="0" y="8852507"/>
            <a:ext cx="352425" cy="1435100"/>
          </a:xfrm>
          <a:custGeom>
            <a:avLst/>
            <a:gdLst/>
            <a:ahLst/>
            <a:cxnLst/>
            <a:rect l="l" t="t" r="r" b="b"/>
            <a:pathLst>
              <a:path w="352425" h="1435100">
                <a:moveTo>
                  <a:pt x="352424" y="0"/>
                </a:moveTo>
                <a:lnTo>
                  <a:pt x="0" y="0"/>
                </a:lnTo>
                <a:lnTo>
                  <a:pt x="0" y="1434490"/>
                </a:lnTo>
                <a:lnTo>
                  <a:pt x="352424" y="1434490"/>
                </a:lnTo>
                <a:lnTo>
                  <a:pt x="352424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BAE33CDF-9DB7-3F8C-B1BE-AE8B0AB59CF3}"/>
              </a:ext>
            </a:extLst>
          </p:cNvPr>
          <p:cNvSpPr/>
          <p:nvPr/>
        </p:nvSpPr>
        <p:spPr>
          <a:xfrm>
            <a:off x="17940021" y="8852507"/>
            <a:ext cx="348615" cy="1435100"/>
          </a:xfrm>
          <a:custGeom>
            <a:avLst/>
            <a:gdLst/>
            <a:ahLst/>
            <a:cxnLst/>
            <a:rect l="l" t="t" r="r" b="b"/>
            <a:pathLst>
              <a:path w="348615" h="1435100">
                <a:moveTo>
                  <a:pt x="0" y="0"/>
                </a:moveTo>
                <a:lnTo>
                  <a:pt x="0" y="1434490"/>
                </a:lnTo>
                <a:lnTo>
                  <a:pt x="347998" y="1434490"/>
                </a:lnTo>
                <a:lnTo>
                  <a:pt x="347998" y="0"/>
                </a:lnTo>
                <a:lnTo>
                  <a:pt x="0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70307B4F-20F8-23DF-E9FD-3BC72531B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3796" y="2546375"/>
            <a:ext cx="4772025" cy="736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140" dirty="0">
                <a:solidFill>
                  <a:schemeClr val="bg1"/>
                </a:solidFill>
              </a:rPr>
              <a:t>CONCLUSION</a:t>
            </a:r>
            <a:endParaRPr sz="4700" dirty="0">
              <a:solidFill>
                <a:schemeClr val="bg1"/>
              </a:solidFill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D21404AD-9330-0815-B5F0-F3997F596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8950" y="4311650"/>
            <a:ext cx="15925800" cy="3363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2135" marR="5080" indent="-571500" algn="just">
              <a:lnSpc>
                <a:spcPct val="100000"/>
              </a:lnSpc>
              <a:spcBef>
                <a:spcPts val="105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"In conclusion, leveraging deep learning CNN models enhances the accuracy and robustness of organ and tumor segmentation, addressing variability and complexity in medical images. </a:t>
            </a:r>
          </a:p>
          <a:p>
            <a:pPr marL="572135" marR="5080" indent="-571500" algn="just">
              <a:lnSpc>
                <a:spcPct val="100000"/>
              </a:lnSpc>
              <a:spcBef>
                <a:spcPts val="105"/>
              </a:spcBef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</a:endParaRPr>
          </a:p>
          <a:p>
            <a:pPr marL="572135" marR="5080" indent="-571500" algn="just">
              <a:lnSpc>
                <a:spcPct val="100000"/>
              </a:lnSpc>
              <a:spcBef>
                <a:spcPts val="105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This approach supports more reliable diagnosis and treatment planning, ultimately improving patient outcomes.</a:t>
            </a:r>
            <a:endParaRPr sz="3600" spc="9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9999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190" y="1651"/>
                </a:lnTo>
                <a:lnTo>
                  <a:pt x="4762" y="6786"/>
                </a:lnTo>
                <a:lnTo>
                  <a:pt x="10715" y="15671"/>
                </a:lnTo>
                <a:lnTo>
                  <a:pt x="19050" y="28575"/>
                </a:lnTo>
                <a:lnTo>
                  <a:pt x="19050" y="25717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52425" cy="2593340"/>
          </a:xfrm>
          <a:custGeom>
            <a:avLst/>
            <a:gdLst/>
            <a:ahLst/>
            <a:cxnLst/>
            <a:rect l="l" t="t" r="r" b="b"/>
            <a:pathLst>
              <a:path w="352425" h="2593340">
                <a:moveTo>
                  <a:pt x="0" y="2592818"/>
                </a:moveTo>
                <a:lnTo>
                  <a:pt x="352424" y="2592818"/>
                </a:lnTo>
                <a:lnTo>
                  <a:pt x="352424" y="0"/>
                </a:lnTo>
                <a:lnTo>
                  <a:pt x="0" y="0"/>
                </a:lnTo>
                <a:lnTo>
                  <a:pt x="0" y="2592818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20063" y="9934999"/>
            <a:ext cx="4067175" cy="352425"/>
          </a:xfrm>
          <a:custGeom>
            <a:avLst/>
            <a:gdLst/>
            <a:ahLst/>
            <a:cxnLst/>
            <a:rect l="l" t="t" r="r" b="b"/>
            <a:pathLst>
              <a:path w="4067175" h="352425">
                <a:moveTo>
                  <a:pt x="4067175" y="0"/>
                </a:moveTo>
                <a:lnTo>
                  <a:pt x="0" y="0"/>
                </a:lnTo>
                <a:lnTo>
                  <a:pt x="0" y="352425"/>
                </a:lnTo>
                <a:lnTo>
                  <a:pt x="4067175" y="352425"/>
                </a:lnTo>
                <a:lnTo>
                  <a:pt x="406717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35266" y="2102332"/>
            <a:ext cx="3609340" cy="1225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850" spc="-405" dirty="0"/>
              <a:t>Thanks!</a:t>
            </a:r>
            <a:endParaRPr sz="7850" dirty="0"/>
          </a:p>
        </p:txBody>
      </p:sp>
      <p:sp>
        <p:nvSpPr>
          <p:cNvPr id="13" name="object 13"/>
          <p:cNvSpPr txBox="1"/>
          <p:nvPr/>
        </p:nvSpPr>
        <p:spPr>
          <a:xfrm>
            <a:off x="6482079" y="4020774"/>
            <a:ext cx="5317490" cy="506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2599"/>
              </a:lnSpc>
              <a:spcBef>
                <a:spcPts val="100"/>
              </a:spcBef>
            </a:pPr>
            <a:r>
              <a:rPr sz="3150" spc="175" dirty="0">
                <a:solidFill>
                  <a:srgbClr val="B75442"/>
                </a:solidFill>
                <a:latin typeface="Tahoma"/>
                <a:cs typeface="Tahoma"/>
              </a:rPr>
              <a:t>Do</a:t>
            </a:r>
            <a:r>
              <a:rPr sz="3150" spc="-13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sz="3150" spc="160" dirty="0">
                <a:solidFill>
                  <a:srgbClr val="B75442"/>
                </a:solidFill>
                <a:latin typeface="Tahoma"/>
                <a:cs typeface="Tahoma"/>
              </a:rPr>
              <a:t>you</a:t>
            </a:r>
            <a:r>
              <a:rPr sz="3150" spc="-13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sz="3150" spc="135" dirty="0">
                <a:solidFill>
                  <a:srgbClr val="B75442"/>
                </a:solidFill>
                <a:latin typeface="Tahoma"/>
                <a:cs typeface="Tahoma"/>
              </a:rPr>
              <a:t>have</a:t>
            </a:r>
            <a:r>
              <a:rPr sz="3150" spc="-13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sz="3150" spc="190" dirty="0">
                <a:solidFill>
                  <a:srgbClr val="B75442"/>
                </a:solidFill>
                <a:latin typeface="Tahoma"/>
                <a:cs typeface="Tahoma"/>
              </a:rPr>
              <a:t>any</a:t>
            </a:r>
            <a:r>
              <a:rPr sz="3150" spc="-13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sz="3150" spc="95" dirty="0">
                <a:solidFill>
                  <a:srgbClr val="B75442"/>
                </a:solidFill>
                <a:latin typeface="Tahoma"/>
                <a:cs typeface="Tahoma"/>
              </a:rPr>
              <a:t>questions? </a:t>
            </a:r>
            <a:r>
              <a:rPr sz="3150" spc="-969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endParaRPr sz="31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1848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4950" y="1873250"/>
            <a:ext cx="10363200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  <a:tabLst>
                <a:tab pos="1524000" algn="l"/>
              </a:tabLst>
            </a:pPr>
            <a:r>
              <a:rPr sz="4700" spc="195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7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CED37-6D44-36F8-D92E-F029D183F28B}"/>
              </a:ext>
            </a:extLst>
          </p:cNvPr>
          <p:cNvSpPr txBox="1"/>
          <p:nvPr/>
        </p:nvSpPr>
        <p:spPr>
          <a:xfrm>
            <a:off x="463550" y="3016250"/>
            <a:ext cx="101346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spcBef>
                <a:spcPts val="600"/>
              </a:spcBef>
              <a:spcAft>
                <a:spcPts val="600"/>
              </a:spcAft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Image Segmentation</a:t>
            </a:r>
          </a:p>
          <a:p>
            <a:pPr marL="1485900" lvl="2" indent="-5715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Image Segmentation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computer vision task that involves dividing an medical image into multiple segments, where each segment represents a different object or structure of interest in the image.</a:t>
            </a:r>
          </a:p>
          <a:p>
            <a:pPr marL="1485900" lvl="2" indent="-5715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goal of medical image segmentation is to provide a precise and accurate representation of the objects of interest within the image, typically for the purpose of diagnosis, treatment planning, and quantitative analysis.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9F1ED4B-A5B1-EA64-B246-B0B95712EA55}"/>
              </a:ext>
            </a:extLst>
          </p:cNvPr>
          <p:cNvSpPr/>
          <p:nvPr/>
        </p:nvSpPr>
        <p:spPr>
          <a:xfrm rot="10800000">
            <a:off x="9148445" y="4192"/>
            <a:ext cx="9144228" cy="268857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7E3E7-BD36-6470-3E21-6FCFD7BAD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150" y="3321050"/>
            <a:ext cx="54864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05390" y="859156"/>
            <a:ext cx="6116320" cy="7348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7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1C96D-EBF9-747A-30A6-56403A1C331C}"/>
              </a:ext>
            </a:extLst>
          </p:cNvPr>
          <p:cNvSpPr txBox="1"/>
          <p:nvPr/>
        </p:nvSpPr>
        <p:spPr>
          <a:xfrm>
            <a:off x="9404780" y="2368550"/>
            <a:ext cx="80079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tumor segmentation in medical images is vital for diagnosis and treatment planning, yet automated techniques struggle with variability in imaging, anatomy, and complex boundaries. 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like noise and low contrast demand advanced, robust models that generalize well. 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between clinicians and researchers is crucial to develop reliable solutions, leveraging deep learning advancements for better patient outcomes.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1854D97D-EBE9-19AB-7CB7-88D6612913B0}"/>
              </a:ext>
            </a:extLst>
          </p:cNvPr>
          <p:cNvSpPr/>
          <p:nvPr/>
        </p:nvSpPr>
        <p:spPr>
          <a:xfrm>
            <a:off x="17953355" y="648970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Primary Brain Tumor Types, What to Know, and FAQs">
            <a:extLst>
              <a:ext uri="{FF2B5EF4-FFF2-40B4-BE49-F238E27FC236}">
                <a16:creationId xmlns:a16="http://schemas.microsoft.com/office/drawing/2014/main" id="{B3AB0068-AB47-725E-FEAC-4C3E1098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20" y="2863850"/>
            <a:ext cx="7479285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5CEA-754F-C325-8CB2-B4F9089D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2C37C-7E79-7816-17A9-BB1762E95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550" y="3308894"/>
            <a:ext cx="15773400" cy="9858981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 precise segmentation for enhanced diagnostic accuracy.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 segmentation to improve efficiency in clinical workflows.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targeted treatment planning with accurate organ and tumor delineation.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robustness across imaging modalities and patient demographics.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reproducible deep-learning pipeline for medical image segmentation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DB67D24-55F5-8A29-CFB9-576E8F114F30}"/>
              </a:ext>
            </a:extLst>
          </p:cNvPr>
          <p:cNvSpPr/>
          <p:nvPr/>
        </p:nvSpPr>
        <p:spPr>
          <a:xfrm>
            <a:off x="47625" y="758825"/>
            <a:ext cx="18259425" cy="352425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AD8B7E2-E19E-910B-375D-F1525E1977C2}"/>
              </a:ext>
            </a:extLst>
          </p:cNvPr>
          <p:cNvSpPr/>
          <p:nvPr/>
        </p:nvSpPr>
        <p:spPr>
          <a:xfrm>
            <a:off x="47625" y="9188450"/>
            <a:ext cx="18259425" cy="352425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517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39950" y="1568450"/>
            <a:ext cx="8534400" cy="739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47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27800-1C6F-A1FE-C116-78B600B24E95}"/>
              </a:ext>
            </a:extLst>
          </p:cNvPr>
          <p:cNvSpPr txBox="1"/>
          <p:nvPr/>
        </p:nvSpPr>
        <p:spPr>
          <a:xfrm>
            <a:off x="463550" y="3168650"/>
            <a:ext cx="105156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identification and segmentation of Brain tumor boundaries in medical images is crucial for diagnosis and treatment.</a:t>
            </a:r>
          </a:p>
          <a:p>
            <a:pPr marL="571500" indent="-571500"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techniques struggle with image variability and complex anatomy. </a:t>
            </a:r>
          </a:p>
          <a:p>
            <a:pPr marL="571500" indent="-571500"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image processing, machine learning, and collaboration between clinicians and researchers are necessary for robust and reliable solutions, improving patient outcomes.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9B69A4D-2933-2EF9-8BDC-429C1D908EC3}"/>
              </a:ext>
            </a:extLst>
          </p:cNvPr>
          <p:cNvSpPr/>
          <p:nvPr/>
        </p:nvSpPr>
        <p:spPr>
          <a:xfrm>
            <a:off x="15001" y="0"/>
            <a:ext cx="18259425" cy="352425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A3CA2D-316F-C2D3-D3B2-C548230BB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950" y="2940050"/>
            <a:ext cx="5486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CED37-6D44-36F8-D92E-F029D183F28B}"/>
              </a:ext>
            </a:extLst>
          </p:cNvPr>
          <p:cNvSpPr txBox="1"/>
          <p:nvPr/>
        </p:nvSpPr>
        <p:spPr>
          <a:xfrm>
            <a:off x="234950" y="1444023"/>
            <a:ext cx="101346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spcBef>
                <a:spcPts val="600"/>
              </a:spcBef>
              <a:spcAft>
                <a:spcPts val="600"/>
              </a:spcAft>
            </a:pPr>
            <a:r>
              <a:rPr lang="en-IN" sz="4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U-Net Architecture</a:t>
            </a:r>
          </a:p>
          <a:p>
            <a:pPr marL="571500" indent="-571500" algn="ctr">
              <a:spcBef>
                <a:spcPts val="600"/>
              </a:spcBef>
              <a:spcAft>
                <a:spcPts val="600"/>
              </a:spcAft>
            </a:pPr>
            <a:endParaRPr lang="en-IN" sz="4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2" indent="-5715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Net Architecture gets its name from its architecture.</a:t>
            </a:r>
          </a:p>
          <a:p>
            <a:pPr marL="1485900" lvl="2" indent="-5715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“U” shaped model comprises convolutional layers and two networks.</a:t>
            </a:r>
          </a:p>
          <a:p>
            <a:pPr marL="1485900" lvl="2" indent="-5715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 is the encoder, which is followed by the decoder. </a:t>
            </a:r>
          </a:p>
          <a:p>
            <a:pPr marL="1485900" lvl="2" indent="-5715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U-Net, we can solve the above two questions of segmentation: “what” and “where”.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9F1ED4B-A5B1-EA64-B246-B0B95712EA55}"/>
              </a:ext>
            </a:extLst>
          </p:cNvPr>
          <p:cNvSpPr/>
          <p:nvPr/>
        </p:nvSpPr>
        <p:spPr>
          <a:xfrm rot="10800000">
            <a:off x="9148445" y="4192"/>
            <a:ext cx="9144228" cy="268857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2" descr="https://cdn.analyticsvidhya.com/wp-content/uploads/2023/11/image-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07853" y="3473450"/>
            <a:ext cx="718482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9937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19937" y="0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17150" y="1111250"/>
            <a:ext cx="5859145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47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DETAILS</a:t>
            </a:r>
            <a:endParaRPr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599F14-5E2E-AD84-BE60-D75F58C919BE}"/>
              </a:ext>
            </a:extLst>
          </p:cNvPr>
          <p:cNvSpPr txBox="1"/>
          <p:nvPr/>
        </p:nvSpPr>
        <p:spPr>
          <a:xfrm>
            <a:off x="8693150" y="2178050"/>
            <a:ext cx="8839200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brain tumor detection, the dataset should consist of MRI images with labels indicating the presence or absence of a tumor. </a:t>
            </a:r>
          </a:p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Tumor MRI Dataset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Available on Kaggle , containing images classified as "Tumor" or "No Tumor."</a:t>
            </a:r>
          </a:p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TCIA (The Cancer Imaging Archive)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Provides a variety of medical imaging datasets, often requiring preprocessing for specific analysis.</a:t>
            </a:r>
          </a:p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BRATS (Brain Tumor Segmentation Challenge)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 extensive dataset primarily for brain tumor segmentation but can be adapted for tumor classification.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3F386-A282-772C-0FA0-09B362E2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2368549"/>
            <a:ext cx="7315200" cy="61130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54350" y="882650"/>
            <a:ext cx="5378450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877E9-639E-3269-37D5-898B323009AD}"/>
              </a:ext>
            </a:extLst>
          </p:cNvPr>
          <p:cNvSpPr txBox="1"/>
          <p:nvPr/>
        </p:nvSpPr>
        <p:spPr>
          <a:xfrm>
            <a:off x="1149350" y="2254250"/>
            <a:ext cx="997765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is essential for improving model performance.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Resize all images to a fixed size (e.g., 224x224 pixels) to match the input size of your model.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Scale pixel values to a [0, 1] range by dividing by 255. This helps the model train more effectively.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Conversion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(optional):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MRI scans are typically grayscale images. If your model is set up for grayscale, convert images appropriately.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To improve model robustness, apply transformations such as:</a:t>
            </a:r>
          </a:p>
          <a:p>
            <a:pPr lvl="3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rotations</a:t>
            </a:r>
          </a:p>
          <a:p>
            <a:pPr lvl="3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Horizontal/Vertical flips</a:t>
            </a:r>
          </a:p>
          <a:p>
            <a:pPr lvl="3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Zooming or shifting</a:t>
            </a:r>
          </a:p>
          <a:p>
            <a:pPr lvl="3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 adjustments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F7DB9-7686-A4DB-E821-D23416BC0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150" y="2406650"/>
            <a:ext cx="6324600" cy="62768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351" y="1797050"/>
            <a:ext cx="6324600" cy="5867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15A89-5281-A2F7-7BAD-A20827185485}"/>
              </a:ext>
            </a:extLst>
          </p:cNvPr>
          <p:cNvSpPr txBox="1"/>
          <p:nvPr/>
        </p:nvSpPr>
        <p:spPr>
          <a:xfrm>
            <a:off x="8159750" y="1568450"/>
            <a:ext cx="9525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Measures the percentage of correct predictions.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proportion of true positives among all positive predictions. Important for reducing false positives.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(Sensitivity):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proportion of true positives among actual positives. Important for minimizing false negatives.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harmonic mean of precision and recall. Balances both metrics.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Provides a summary of prediction outcomes, showing true positives, false positives, true negatives, and false negatives.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07550" y="501650"/>
            <a:ext cx="7660893" cy="730969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7544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485</TotalTime>
  <Words>844</Words>
  <Application>Microsoft Office PowerPoint</Application>
  <PresentationFormat>Custom</PresentationFormat>
  <Paragraphs>81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Tahoma</vt:lpstr>
      <vt:lpstr>Times New Roman</vt:lpstr>
      <vt:lpstr>Wingdings</vt:lpstr>
      <vt:lpstr>Office Theme</vt:lpstr>
      <vt:lpstr>PowerPoint Presentation</vt:lpstr>
      <vt:lpstr>INTRODUCTION</vt:lpstr>
      <vt:lpstr>ABSTRACTION</vt:lpstr>
      <vt:lpstr>OBJECTIVE:</vt:lpstr>
      <vt:lpstr>PROBLEM STATEMENT</vt:lpstr>
      <vt:lpstr>PowerPoint Presentation</vt:lpstr>
      <vt:lpstr>DATASET DETAILS</vt:lpstr>
      <vt:lpstr>PRE-PROCESSING</vt:lpstr>
      <vt:lpstr>Model Evaluation</vt:lpstr>
      <vt:lpstr>Visualization and Validation</vt:lpstr>
      <vt:lpstr>PowerPoint Presentation</vt:lpstr>
      <vt:lpstr>PowerPoint Presentation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Jay v</cp:lastModifiedBy>
  <cp:revision>29</cp:revision>
  <dcterms:created xsi:type="dcterms:W3CDTF">2024-04-24T15:04:47Z</dcterms:created>
  <dcterms:modified xsi:type="dcterms:W3CDTF">2024-11-15T04:45:51Z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2024-04-24T00:00:00Z</vt:filetime>
  </property>
</Properties>
</file>